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9" r:id="rId5"/>
    <p:sldId id="258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B3338"/>
    <a:srgbClr val="FA1218"/>
    <a:srgbClr val="05C3E9"/>
    <a:srgbClr val="1204CC"/>
    <a:srgbClr val="940679"/>
    <a:srgbClr val="1E8F0B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EDEBC-28DD-4F1C-AFE1-44B7D9F38A74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6.jpe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3.jpeg"/><Relationship Id="rId16" Type="http://schemas.openxmlformats.org/officeDocument/2006/relationships/image" Target="../media/image34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3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gif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3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jpeg"/><Relationship Id="rId3" Type="http://schemas.openxmlformats.org/officeDocument/2006/relationships/image" Target="../media/image34.gif"/><Relationship Id="rId7" Type="http://schemas.openxmlformats.org/officeDocument/2006/relationships/image" Target="../media/image44.png"/><Relationship Id="rId12" Type="http://schemas.openxmlformats.org/officeDocument/2006/relationships/image" Target="../media/image4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11" Type="http://schemas.openxmlformats.org/officeDocument/2006/relationships/image" Target="../media/image48.jpe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jpeg"/><Relationship Id="rId4" Type="http://schemas.openxmlformats.org/officeDocument/2006/relationships/image" Target="../media/image37.png"/><Relationship Id="rId9" Type="http://schemas.openxmlformats.org/officeDocument/2006/relationships/image" Target="../media/image46.jpeg"/><Relationship Id="rId14" Type="http://schemas.openxmlformats.org/officeDocument/2006/relationships/image" Target="../media/image5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jpeg"/><Relationship Id="rId7" Type="http://schemas.openxmlformats.org/officeDocument/2006/relationships/image" Target="../media/image57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5" Type="http://schemas.openxmlformats.org/officeDocument/2006/relationships/image" Target="../media/image17.png"/><Relationship Id="rId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5.gif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image" Target="../media/image59.jpeg"/><Relationship Id="rId16" Type="http://schemas.openxmlformats.org/officeDocument/2006/relationships/image" Target="../media/image72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tsMin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00034" y="857233"/>
            <a:ext cx="600079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Простейшие тригонометрические уравнения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0_cd1ff_8a150a52_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214686"/>
            <a:ext cx="3071834" cy="2071702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5334133"/>
            <a:ext cx="52149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14300" algn="l"/>
              </a:tabLst>
            </a:pPr>
            <a:r>
              <a:rPr kumimoji="0" lang="ru-RU" altLang="ja-JP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Математику нельзя изучать, наблюдая, как это делает сосед!            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-114300" algn="l"/>
              </a:tabLst>
            </a:pPr>
            <a:r>
              <a:rPr lang="ru-RU" altLang="ja-JP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                                                          А. </a:t>
            </a:r>
            <a:r>
              <a:rPr lang="ru-RU" altLang="ja-JP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Нивен</a:t>
            </a:r>
            <a:endParaRPr kumimoji="0" lang="ru-RU" altLang="ja-JP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14300" algn="l"/>
              </a:tabLst>
            </a:pPr>
            <a:r>
              <a:rPr lang="ru-RU" altLang="ja-JP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                                                                                        </a:t>
            </a:r>
            <a:endParaRPr kumimoji="0" lang="ru-RU" altLang="ja-JP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i="1" dirty="0" smtClean="0"/>
              <a:t>                  учитель математики  СОШ №</a:t>
            </a:r>
            <a:r>
              <a:rPr lang="ru-RU" sz="1200" b="1" i="1" dirty="0" smtClean="0"/>
              <a:t>4 Кашапова Ф.А.</a:t>
            </a:r>
            <a:endParaRPr lang="ru-RU" sz="1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on-prezentac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7429552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Цель урока:</a:t>
            </a:r>
            <a:r>
              <a:rPr lang="ru-RU" sz="2400" b="1" i="1" dirty="0" smtClean="0"/>
              <a:t> </a:t>
            </a:r>
            <a:r>
              <a:rPr lang="ru-RU" sz="2400" b="1" dirty="0" smtClean="0"/>
              <a:t>применение знаний по теме на практике</a:t>
            </a:r>
            <a:endParaRPr lang="ru-RU" sz="2400" b="1" dirty="0"/>
          </a:p>
        </p:txBody>
      </p:sp>
      <p:pic>
        <p:nvPicPr>
          <p:cNvPr id="5" name="Рисунок 4" descr="0_cd1fc_4b1c61ad_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44" y="214290"/>
            <a:ext cx="1285884" cy="142876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1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Задачи: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2400" i="1" u="sng" dirty="0" smtClean="0">
                <a:solidFill>
                  <a:schemeClr val="tx1"/>
                </a:solidFill>
              </a:rPr>
              <a:t>образовательные:</a:t>
            </a:r>
            <a:r>
              <a:rPr lang="ru-RU" sz="2400" i="1" dirty="0" smtClean="0">
                <a:solidFill>
                  <a:schemeClr val="tx1"/>
                </a:solidFill>
              </a:rPr>
              <a:t> </a:t>
            </a:r>
            <a:r>
              <a:rPr lang="ru-RU" sz="2400" dirty="0" smtClean="0">
                <a:solidFill>
                  <a:schemeClr val="tx1"/>
                </a:solidFill>
              </a:rPr>
              <a:t>научить применять полученные знания на практике; оперировать имеющимся потенциалом в конкретной ситуации; </a:t>
            </a:r>
          </a:p>
          <a:p>
            <a:r>
              <a:rPr lang="ru-RU" sz="2400" i="1" u="sng" dirty="0" smtClean="0">
                <a:solidFill>
                  <a:schemeClr val="tx1"/>
                </a:solidFill>
              </a:rPr>
              <a:t>развивающие:</a:t>
            </a:r>
            <a:r>
              <a:rPr lang="ru-RU" sz="2400" i="1" dirty="0" smtClean="0">
                <a:solidFill>
                  <a:schemeClr val="tx1"/>
                </a:solidFill>
              </a:rPr>
              <a:t> </a:t>
            </a:r>
            <a:r>
              <a:rPr lang="ru-RU" sz="2400" dirty="0" smtClean="0">
                <a:solidFill>
                  <a:schemeClr val="tx1"/>
                </a:solidFill>
              </a:rPr>
              <a:t>развить математическое мышление, совершенствовать навыки анализа, обобщения; </a:t>
            </a:r>
          </a:p>
          <a:p>
            <a:r>
              <a:rPr lang="ru-RU" sz="2400" i="1" u="sng" dirty="0" smtClean="0">
                <a:solidFill>
                  <a:schemeClr val="tx1"/>
                </a:solidFill>
              </a:rPr>
              <a:t>воспитательные:</a:t>
            </a:r>
            <a:r>
              <a:rPr lang="ru-RU" sz="2400" dirty="0" smtClean="0">
                <a:solidFill>
                  <a:schemeClr val="tx1"/>
                </a:solidFill>
              </a:rPr>
              <a:t> вовлечь в активную деятельность,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 воспитание усердия  и упорства, желания добиться  успеха</a:t>
            </a:r>
          </a:p>
          <a:p>
            <a:endParaRPr lang="ru-RU" dirty="0"/>
          </a:p>
        </p:txBody>
      </p:sp>
      <p:pic>
        <p:nvPicPr>
          <p:cNvPr id="11" name="Рисунок 10" descr="9318650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5143512"/>
            <a:ext cx="1714512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f8e75d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Заполнить пропуски, указав закономерность составления строк:</a:t>
            </a:r>
            <a:endParaRPr lang="ru-RU" sz="3200" b="1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372" y="1357298"/>
            <a:ext cx="151450" cy="71438"/>
          </a:xfrm>
          <a:prstGeom prst="rect">
            <a:avLst/>
          </a:prstGeom>
          <a:noFill/>
        </p:spPr>
      </p:pic>
      <p:pic>
        <p:nvPicPr>
          <p:cNvPr id="20" name="Рисунок 19" descr="0_cd1fc_4b1c61ad_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785794"/>
            <a:ext cx="642942" cy="714380"/>
          </a:xfrm>
          <a:prstGeom prst="rect">
            <a:avLst/>
          </a:prstGeom>
        </p:spPr>
      </p:pic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1357291" y="1428735"/>
          <a:ext cx="6286543" cy="4040609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492395"/>
                <a:gridCol w="1493019"/>
                <a:gridCol w="1493019"/>
                <a:gridCol w="1808110"/>
              </a:tblGrid>
              <a:tr h="1097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   </a:t>
                      </a:r>
                      <a:r>
                        <a:rPr lang="en-US" sz="2800" dirty="0" err="1"/>
                        <a:t>cos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     </a:t>
                      </a:r>
                      <a:r>
                        <a:rPr lang="en-US" sz="3200" dirty="0"/>
                        <a:t>30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/>
                        <a:t>  </a:t>
                      </a:r>
                      <a:r>
                        <a:rPr lang="ru-RU" sz="2200" dirty="0"/>
                        <a:t>   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</a:tr>
              <a:tr h="1050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/>
                        <a:t>   </a:t>
                      </a:r>
                      <a:r>
                        <a:rPr lang="en-US" sz="2800" dirty="0"/>
                        <a:t>sin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</a:rPr>
                        <a:t>        </a:t>
                      </a:r>
                      <a:r>
                        <a:rPr lang="ru-RU" sz="3200" dirty="0" smtClean="0">
                          <a:solidFill>
                            <a:schemeClr val="tx2"/>
                          </a:solidFill>
                        </a:rPr>
                        <a:t>45</a:t>
                      </a:r>
                      <a:endParaRPr lang="ru-RU" sz="32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/>
                        <a:t>    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</a:tr>
              <a:tr h="938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   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2800" dirty="0" err="1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  <a:solidFill>
                            <a:srgbClr val="FFC000"/>
                          </a:solidFill>
                        </a:rPr>
                        <a:t>tg</a:t>
                      </a:r>
                      <a:endParaRPr lang="ru-RU" sz="2800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      </a:t>
                      </a:r>
                      <a:r>
                        <a:rPr lang="ru-RU" sz="3200" dirty="0"/>
                        <a:t>60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/>
                        <a:t>    </a:t>
                      </a:r>
                      <a:r>
                        <a:rPr lang="ru-RU" sz="3300" dirty="0"/>
                        <a:t> </a:t>
                      </a:r>
                      <a:br>
                        <a:rPr lang="ru-RU" sz="3300" dirty="0"/>
                      </a:b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</a:tr>
              <a:tr h="938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/>
                        <a:t>   </a:t>
                      </a:r>
                      <a:r>
                        <a:rPr lang="en-US" sz="2800" dirty="0" err="1"/>
                        <a:t>ctg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/>
                        <a:t>   </a:t>
                      </a:r>
                      <a:r>
                        <a:rPr lang="ru-RU" sz="3200" dirty="0">
                          <a:solidFill>
                            <a:srgbClr val="FF0000"/>
                          </a:solidFill>
                        </a:rPr>
                        <a:t>45</a:t>
                      </a:r>
                      <a:endParaRPr lang="ru-RU" sz="3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/>
                        <a:t>    </a:t>
                      </a:r>
                      <a:r>
                        <a:rPr lang="ru-RU" sz="3300" dirty="0"/>
                        <a:t>  </a:t>
                      </a:r>
                      <a:br>
                        <a:rPr lang="ru-RU" sz="3300" dirty="0"/>
                      </a:b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       </a:t>
                      </a:r>
                      <a:r>
                        <a:rPr lang="ru-RU" sz="3300" dirty="0"/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</a:tr>
            </a:tbl>
          </a:graphicData>
        </a:graphic>
      </p:graphicFrame>
      <p:pic>
        <p:nvPicPr>
          <p:cNvPr id="14362" name="Picture 2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1500174"/>
            <a:ext cx="209550" cy="447675"/>
          </a:xfrm>
          <a:prstGeom prst="rect">
            <a:avLst/>
          </a:prstGeom>
          <a:noFill/>
        </p:spPr>
      </p:pic>
      <p:pic>
        <p:nvPicPr>
          <p:cNvPr id="14361" name="Picture 2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1428736"/>
            <a:ext cx="133350" cy="476250"/>
          </a:xfrm>
          <a:prstGeom prst="rect">
            <a:avLst/>
          </a:prstGeom>
          <a:noFill/>
        </p:spPr>
      </p:pic>
      <p:pic>
        <p:nvPicPr>
          <p:cNvPr id="14360" name="Picture 2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1571612"/>
            <a:ext cx="209550" cy="685800"/>
          </a:xfrm>
          <a:prstGeom prst="rect">
            <a:avLst/>
          </a:prstGeom>
          <a:noFill/>
        </p:spPr>
      </p:pic>
      <p:pic>
        <p:nvPicPr>
          <p:cNvPr id="14359" name="Picture 2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357950" y="1571612"/>
            <a:ext cx="276225" cy="638175"/>
          </a:xfrm>
          <a:prstGeom prst="rect">
            <a:avLst/>
          </a:prstGeom>
          <a:noFill/>
        </p:spPr>
      </p:pic>
      <p:pic>
        <p:nvPicPr>
          <p:cNvPr id="14358" name="Picture 2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571744"/>
            <a:ext cx="228600" cy="476250"/>
          </a:xfrm>
          <a:prstGeom prst="rect">
            <a:avLst/>
          </a:prstGeom>
          <a:noFill/>
        </p:spPr>
      </p:pic>
      <p:pic>
        <p:nvPicPr>
          <p:cNvPr id="14357" name="Picture 2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500306"/>
            <a:ext cx="171450" cy="619125"/>
          </a:xfrm>
          <a:prstGeom prst="rect">
            <a:avLst/>
          </a:prstGeom>
          <a:noFill/>
        </p:spPr>
      </p:pic>
      <p:pic>
        <p:nvPicPr>
          <p:cNvPr id="14356" name="Picture 2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643182"/>
            <a:ext cx="209550" cy="676275"/>
          </a:xfrm>
          <a:prstGeom prst="rect">
            <a:avLst/>
          </a:prstGeom>
          <a:noFill/>
        </p:spPr>
      </p:pic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2714620"/>
            <a:ext cx="314325" cy="742950"/>
          </a:xfrm>
          <a:prstGeom prst="rect">
            <a:avLst/>
          </a:prstGeom>
          <a:noFill/>
        </p:spPr>
      </p:pic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643314"/>
            <a:ext cx="238125" cy="476250"/>
          </a:xfrm>
          <a:prstGeom prst="rect">
            <a:avLst/>
          </a:prstGeom>
          <a:noFill/>
        </p:spPr>
      </p:pic>
      <p:pic>
        <p:nvPicPr>
          <p:cNvPr id="14353" name="Picture 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3643314"/>
            <a:ext cx="133350" cy="476250"/>
          </a:xfrm>
          <a:prstGeom prst="rect">
            <a:avLst/>
          </a:prstGeom>
          <a:noFill/>
        </p:spPr>
      </p:pic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4929190" y="3643314"/>
            <a:ext cx="228600" cy="809625"/>
          </a:xfrm>
          <a:prstGeom prst="rect">
            <a:avLst/>
          </a:prstGeom>
          <a:noFill/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3714752"/>
            <a:ext cx="447675" cy="542925"/>
          </a:xfrm>
          <a:prstGeom prst="rect">
            <a:avLst/>
          </a:prstGeom>
          <a:noFill/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572008"/>
            <a:ext cx="238125" cy="476250"/>
          </a:xfrm>
          <a:prstGeom prst="rect">
            <a:avLst/>
          </a:prstGeom>
          <a:noFill/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643446"/>
            <a:ext cx="171450" cy="619125"/>
          </a:xfrm>
          <a:prstGeom prst="rect">
            <a:avLst/>
          </a:prstGeom>
          <a:noFill/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4643446"/>
            <a:ext cx="228600" cy="809625"/>
          </a:xfrm>
          <a:prstGeom prst="rect">
            <a:avLst/>
          </a:prstGeom>
          <a:noFill/>
        </p:spPr>
      </p:pic>
      <p:pic>
        <p:nvPicPr>
          <p:cNvPr id="18" name="Рисунок 17" descr="0_cd1ff_8a150a52_S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57158" y="4857760"/>
            <a:ext cx="2602182" cy="1571636"/>
          </a:xfrm>
          <a:prstGeom prst="rect">
            <a:avLst/>
          </a:prstGeom>
        </p:spPr>
      </p:pic>
      <p:pic>
        <p:nvPicPr>
          <p:cNvPr id="19" name="Рисунок 18" descr="0_cd205_c85f3f4d_S.jp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786578" y="4714884"/>
            <a:ext cx="1500198" cy="1285884"/>
          </a:xfrm>
          <a:prstGeom prst="rect">
            <a:avLst/>
          </a:prstGeom>
        </p:spPr>
      </p:pic>
      <p:sp>
        <p:nvSpPr>
          <p:cNvPr id="31" name="Горизонтальный свиток 30"/>
          <p:cNvSpPr/>
          <p:nvPr/>
        </p:nvSpPr>
        <p:spPr>
          <a:xfrm>
            <a:off x="3214678" y="2571744"/>
            <a:ext cx="642942" cy="5715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3214678" y="4714884"/>
            <a:ext cx="642942" cy="5715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Горизонтальный свиток 32"/>
          <p:cNvSpPr/>
          <p:nvPr/>
        </p:nvSpPr>
        <p:spPr>
          <a:xfrm>
            <a:off x="1571604" y="3643314"/>
            <a:ext cx="642942" cy="5715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-prezentac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57478" cy="6540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Вычислить:</a:t>
            </a:r>
            <a:endParaRPr lang="ru-RU" sz="3200" dirty="0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357158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714348" y="928670"/>
          <a:ext cx="4357718" cy="520864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500330"/>
                <a:gridCol w="1857388"/>
              </a:tblGrid>
              <a:tr h="993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       </a:t>
                      </a:r>
                      <a:endParaRPr lang="ru-RU" sz="20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/>
                        <a:t>        </a:t>
                      </a:r>
                      <a:r>
                        <a:rPr lang="en-US" sz="2400" dirty="0" err="1" smtClean="0"/>
                        <a:t>arccos</a:t>
                      </a:r>
                      <a:r>
                        <a:rPr lang="en-US" sz="2000" dirty="0" smtClean="0"/>
                        <a:t>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3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          </a:t>
                      </a: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       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     </a:t>
                      </a:r>
                      <a:r>
                        <a:rPr lang="en-US" sz="2400" dirty="0" err="1" smtClean="0"/>
                        <a:t>arcsin</a:t>
                      </a:r>
                      <a:r>
                        <a:rPr lang="en-US" sz="2400" dirty="0" smtClean="0"/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            </a:t>
                      </a:r>
                      <a:r>
                        <a:rPr lang="ru-RU" sz="1200" dirty="0" smtClean="0"/>
                        <a:t>          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en-US" sz="2200" dirty="0"/>
                        <a:t>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1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    </a:t>
                      </a:r>
                      <a:r>
                        <a:rPr lang="en-US" sz="2400" dirty="0" smtClean="0"/>
                        <a:t> </a:t>
                      </a:r>
                      <a:r>
                        <a:rPr lang="ru-RU" sz="2400" dirty="0" smtClean="0"/>
                        <a:t>   </a:t>
                      </a:r>
                      <a:r>
                        <a:rPr lang="en-US" sz="2400" dirty="0" err="1" smtClean="0"/>
                        <a:t>arctg</a:t>
                      </a:r>
                      <a:r>
                        <a:rPr lang="en-US" sz="2400" dirty="0" smtClean="0"/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4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   </a:t>
                      </a:r>
                      <a:r>
                        <a:rPr lang="en-US" sz="2400" dirty="0" smtClean="0"/>
                        <a:t> </a:t>
                      </a:r>
                      <a:r>
                        <a:rPr lang="ru-RU" sz="2400" dirty="0" smtClean="0"/>
                        <a:t>   </a:t>
                      </a:r>
                      <a:r>
                        <a:rPr lang="en-US" sz="2400" dirty="0" err="1" smtClean="0"/>
                        <a:t>arccos</a:t>
                      </a:r>
                      <a:r>
                        <a:rPr lang="en-US" sz="2400" dirty="0" smtClean="0"/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4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/>
                        <a:t>   </a:t>
                      </a:r>
                      <a:r>
                        <a:rPr lang="ru-RU" sz="2400" dirty="0" smtClean="0"/>
                        <a:t>   </a:t>
                      </a:r>
                      <a:r>
                        <a:rPr lang="en-US" sz="2400" dirty="0" err="1" smtClean="0"/>
                        <a:t>arcctg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4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    </a:t>
                      </a:r>
                      <a:r>
                        <a:rPr lang="ru-RU" sz="2000" dirty="0" smtClean="0"/>
                        <a:t>    </a:t>
                      </a:r>
                      <a:r>
                        <a:rPr lang="en-US" sz="2400" dirty="0" err="1" smtClean="0"/>
                        <a:t>arccos</a:t>
                      </a:r>
                      <a:r>
                        <a:rPr lang="en-US" sz="2400" dirty="0" smtClean="0"/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4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       </a:t>
                      </a:r>
                      <a:r>
                        <a:rPr lang="ru-RU" sz="2000" dirty="0" smtClean="0"/>
                        <a:t> </a:t>
                      </a:r>
                      <a:r>
                        <a:rPr lang="en-US" sz="2400" dirty="0" err="1" smtClean="0"/>
                        <a:t>arctg</a:t>
                      </a:r>
                      <a:r>
                        <a:rPr lang="en-US" sz="2400" dirty="0" smtClean="0"/>
                        <a:t> </a:t>
                      </a:r>
                      <a:r>
                        <a:rPr lang="ru-RU" sz="2000" dirty="0"/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1214422"/>
            <a:ext cx="300038" cy="700089"/>
          </a:xfrm>
          <a:prstGeom prst="rect">
            <a:avLst/>
          </a:prstGeom>
          <a:noFill/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5500702"/>
            <a:ext cx="295276" cy="514350"/>
          </a:xfrm>
          <a:prstGeom prst="rect">
            <a:avLst/>
          </a:prstGeom>
          <a:noFill/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143116"/>
            <a:ext cx="661988" cy="565893"/>
          </a:xfrm>
          <a:prstGeom prst="rect">
            <a:avLst/>
          </a:prstGeom>
          <a:noFill/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2071678"/>
            <a:ext cx="326965" cy="566738"/>
          </a:xfrm>
          <a:prstGeom prst="rect">
            <a:avLst/>
          </a:prstGeom>
          <a:noFill/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857496"/>
            <a:ext cx="357190" cy="381000"/>
          </a:xfrm>
          <a:prstGeom prst="rect">
            <a:avLst/>
          </a:prstGeom>
          <a:noFill/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4857760"/>
            <a:ext cx="366714" cy="514350"/>
          </a:xfrm>
          <a:prstGeom prst="rect">
            <a:avLst/>
          </a:prstGeom>
          <a:noFill/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357562"/>
            <a:ext cx="808372" cy="614363"/>
          </a:xfrm>
          <a:prstGeom prst="rect">
            <a:avLst/>
          </a:prstGeom>
          <a:noFill/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3429000"/>
            <a:ext cx="366713" cy="561975"/>
          </a:xfrm>
          <a:prstGeom prst="rect">
            <a:avLst/>
          </a:prstGeom>
          <a:noFill/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000504"/>
            <a:ext cx="857251" cy="651511"/>
          </a:xfrm>
          <a:prstGeom prst="rect">
            <a:avLst/>
          </a:prstGeom>
          <a:noFill/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4143380"/>
            <a:ext cx="438151" cy="552450"/>
          </a:xfrm>
          <a:prstGeom prst="rect">
            <a:avLst/>
          </a:prstGeom>
          <a:noFill/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4786322"/>
            <a:ext cx="174393" cy="557214"/>
          </a:xfrm>
          <a:prstGeom prst="rect">
            <a:avLst/>
          </a:prstGeom>
          <a:noFill/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857496"/>
            <a:ext cx="285752" cy="514350"/>
          </a:xfrm>
          <a:prstGeom prst="rect">
            <a:avLst/>
          </a:prstGeom>
          <a:noFill/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1214422"/>
            <a:ext cx="295276" cy="514350"/>
          </a:xfrm>
          <a:prstGeom prst="rect">
            <a:avLst/>
          </a:prstGeom>
          <a:noFill/>
        </p:spPr>
      </p:pic>
      <p:pic>
        <p:nvPicPr>
          <p:cNvPr id="52" name="Рисунок 51" descr="0_cd1fc_4b1c61ad_S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00562" y="142852"/>
            <a:ext cx="774128" cy="914324"/>
          </a:xfrm>
          <a:prstGeom prst="rect">
            <a:avLst/>
          </a:prstGeom>
        </p:spPr>
      </p:pic>
      <p:pic>
        <p:nvPicPr>
          <p:cNvPr id="53" name="Рисунок 52" descr="0_a6be8_1ac7a0c2_XXXL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57950" y="214290"/>
            <a:ext cx="2662841" cy="6000768"/>
          </a:xfrm>
          <a:prstGeom prst="rect">
            <a:avLst/>
          </a:prstGeom>
        </p:spPr>
      </p:pic>
      <p:pic>
        <p:nvPicPr>
          <p:cNvPr id="61" name="Рисунок 60" descr="65200360.gi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429256" y="3786190"/>
            <a:ext cx="952500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zveSGXWMh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Установить соответствие: </a:t>
            </a:r>
            <a:br>
              <a:rPr lang="ru-RU" sz="2800" dirty="0" smtClean="0"/>
            </a:b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>найти нужную формулу к каждому виду уравнений:</a:t>
            </a:r>
            <a:endParaRPr lang="ru-RU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 flipH="1">
            <a:off x="357158" y="1357298"/>
            <a:ext cx="2714644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А.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sin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В.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en-US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ctg</a:t>
            </a:r>
            <a:r>
              <a:rPr lang="en-US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С.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2800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os</a:t>
            </a:r>
            <a:r>
              <a:rPr lang="en-US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</a:t>
            </a:r>
            <a:r>
              <a:rPr lang="ru-RU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 </a:t>
            </a:r>
            <a:r>
              <a:rPr lang="en-US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285720" y="4572008"/>
          <a:ext cx="3786214" cy="128588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928694"/>
                <a:gridCol w="928694"/>
                <a:gridCol w="1000132"/>
                <a:gridCol w="928694"/>
              </a:tblGrid>
              <a:tr h="686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/>
                        <a:t>   </a:t>
                      </a:r>
                      <a:r>
                        <a:rPr lang="ru-RU" sz="2800" b="1" dirty="0" smtClean="0"/>
                        <a:t>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/>
                        <a:t>  </a:t>
                      </a:r>
                      <a:r>
                        <a:rPr lang="en-US" sz="2800" dirty="0" smtClean="0"/>
                        <a:t> </a:t>
                      </a:r>
                      <a:r>
                        <a:rPr lang="ru-RU" sz="2800" b="1" dirty="0" smtClean="0"/>
                        <a:t>В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/>
                        <a:t>  </a:t>
                      </a:r>
                      <a:r>
                        <a:rPr lang="en-US" sz="2800" dirty="0" smtClean="0"/>
                        <a:t>   </a:t>
                      </a:r>
                      <a:r>
                        <a:rPr lang="ru-RU" sz="2800" b="1" dirty="0" smtClean="0"/>
                        <a:t>С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/>
                        <a:t>  </a:t>
                      </a:r>
                      <a:r>
                        <a:rPr lang="en-US" sz="2800" dirty="0" smtClean="0"/>
                        <a:t>  </a:t>
                      </a:r>
                      <a:r>
                        <a:rPr lang="en-US" sz="2800" b="1" dirty="0" smtClean="0"/>
                        <a:t>D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9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baseline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      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baseline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      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" name="Рисунок 29" descr="0_94534_5202f41b_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3143248"/>
            <a:ext cx="1785950" cy="1643064"/>
          </a:xfrm>
          <a:prstGeom prst="rect">
            <a:avLst/>
          </a:prstGeom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315200"/>
            <a:ext cx="142875" cy="304800"/>
          </a:xfrm>
          <a:prstGeom prst="rect">
            <a:avLst/>
          </a:prstGeom>
          <a:noFill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077200"/>
            <a:ext cx="400050" cy="304800"/>
          </a:xfrm>
          <a:prstGeom prst="rect">
            <a:avLst/>
          </a:prstGeom>
          <a:noFill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839200"/>
            <a:ext cx="142875" cy="304800"/>
          </a:xfrm>
          <a:prstGeom prst="rect">
            <a:avLst/>
          </a:prstGeom>
          <a:noFill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601200"/>
            <a:ext cx="171450" cy="304800"/>
          </a:xfrm>
          <a:prstGeom prst="rect">
            <a:avLst/>
          </a:prstGeom>
          <a:noFill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363200"/>
            <a:ext cx="400050" cy="304800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125200"/>
            <a:ext cx="142875" cy="304800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887200"/>
            <a:ext cx="266700" cy="3048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649200"/>
            <a:ext cx="142875" cy="304800"/>
          </a:xfrm>
          <a:prstGeom prst="rect">
            <a:avLst/>
          </a:prstGeom>
          <a:noFill/>
        </p:spPr>
      </p:pic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-539750" y="6858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n, 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-539750" y="7620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Z                         </a:t>
            </a: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  </a:t>
            </a: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 = arccosa +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7" name="Rectangle 31"/>
          <p:cNvSpPr>
            <a:spLocks noChangeArrowheads="1"/>
          </p:cNvSpPr>
          <p:nvPr/>
        </p:nvSpPr>
        <p:spPr bwMode="auto">
          <a:xfrm>
            <a:off x="-539750" y="838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-539750" y="9144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Z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 </a:t>
            </a: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 =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-539750" y="9906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arccosa +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0" name="Rectangle 34"/>
          <p:cNvSpPr>
            <a:spLocks noChangeArrowheads="1"/>
          </p:cNvSpPr>
          <p:nvPr/>
        </p:nvSpPr>
        <p:spPr bwMode="auto">
          <a:xfrm>
            <a:off x="-539750" y="10668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1" name="Rectangle 35"/>
          <p:cNvSpPr>
            <a:spLocks noChangeArrowheads="1"/>
          </p:cNvSpPr>
          <p:nvPr/>
        </p:nvSpPr>
        <p:spPr bwMode="auto">
          <a:xfrm>
            <a:off x="-539750" y="11430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Z                  </a:t>
            </a: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  </a:t>
            </a: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 = arcctga +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2" name="Rectangle 36"/>
          <p:cNvSpPr>
            <a:spLocks noChangeArrowheads="1"/>
          </p:cNvSpPr>
          <p:nvPr/>
        </p:nvSpPr>
        <p:spPr bwMode="auto">
          <a:xfrm>
            <a:off x="-539750" y="1219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n, 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3" name="Rectangle 37"/>
          <p:cNvSpPr>
            <a:spLocks noChangeArrowheads="1"/>
          </p:cNvSpPr>
          <p:nvPr/>
        </p:nvSpPr>
        <p:spPr bwMode="auto">
          <a:xfrm>
            <a:off x="-539750" y="12954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Z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857752" y="1357298"/>
            <a:ext cx="3786214" cy="4708981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arctga</a:t>
            </a:r>
            <a:r>
              <a:rPr lang="en-US" sz="2000" b="1" i="1" dirty="0" smtClean="0"/>
              <a:t> +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 </a:t>
            </a:r>
            <a:r>
              <a:rPr lang="ru-RU" sz="2000" b="1" i="1" dirty="0" smtClean="0"/>
              <a:t>  </a:t>
            </a:r>
            <a:r>
              <a:rPr lang="en-US" sz="2000" b="1" i="1" dirty="0" smtClean="0"/>
              <a:t>n, n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Z</a:t>
            </a:r>
            <a:endParaRPr lang="ru-RU" sz="2000" b="1" i="1" dirty="0" smtClean="0"/>
          </a:p>
          <a:p>
            <a:pPr marL="342900" indent="-342900">
              <a:buAutoNum type="arabicPeriod"/>
            </a:pPr>
            <a:endParaRPr lang="ru-RU" sz="2000" b="1" i="1" dirty="0" smtClean="0"/>
          </a:p>
          <a:p>
            <a:pPr marL="342900" indent="-342900"/>
            <a:r>
              <a:rPr lang="en-US" sz="2000" b="1" i="1" dirty="0" smtClean="0"/>
              <a:t> </a:t>
            </a:r>
            <a:r>
              <a:rPr lang="en-US" sz="2000" b="1" dirty="0" smtClean="0"/>
              <a:t>2</a:t>
            </a:r>
            <a:r>
              <a:rPr lang="en-US" sz="2000" b="1" i="1" dirty="0" smtClean="0"/>
              <a:t>.  x = (-1)</a:t>
            </a:r>
            <a:r>
              <a:rPr lang="en-US" sz="2000" b="1" i="1" baseline="30000" dirty="0" err="1" smtClean="0"/>
              <a:t>n</a:t>
            </a:r>
            <a:r>
              <a:rPr lang="en-US" sz="2000" b="1" i="1" dirty="0" err="1" smtClean="0"/>
              <a:t>arcsina</a:t>
            </a:r>
            <a:r>
              <a:rPr lang="en-US" sz="2000" b="1" i="1" dirty="0" smtClean="0"/>
              <a:t> + 2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n, n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Z</a:t>
            </a:r>
            <a:endParaRPr lang="ru-RU" sz="2000" b="1" i="1" dirty="0" smtClean="0"/>
          </a:p>
          <a:p>
            <a:pPr marL="342900" indent="-342900"/>
            <a:endParaRPr lang="ru-RU" sz="2000" b="1" i="1" dirty="0" smtClean="0"/>
          </a:p>
          <a:p>
            <a:pPr marL="342900" indent="-342900"/>
            <a:r>
              <a:rPr lang="en-US" sz="2000" b="1" i="1" dirty="0" smtClean="0"/>
              <a:t> </a:t>
            </a:r>
            <a:r>
              <a:rPr lang="en-US" sz="2000" b="1" dirty="0" smtClean="0"/>
              <a:t>3.  </a:t>
            </a: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arcctga</a:t>
            </a:r>
            <a:r>
              <a:rPr lang="en-US" sz="2000" b="1" i="1" dirty="0" smtClean="0"/>
              <a:t> +</a:t>
            </a:r>
            <a:r>
              <a:rPr lang="ru-RU" sz="2000" b="1" i="1" dirty="0" smtClean="0"/>
              <a:t>2</a:t>
            </a:r>
            <a:r>
              <a:rPr lang="en-US" sz="2000" b="1" i="1" dirty="0" smtClean="0"/>
              <a:t> 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n, n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Z </a:t>
            </a:r>
            <a:endParaRPr lang="ru-RU" sz="2000" b="1" i="1" dirty="0" smtClean="0"/>
          </a:p>
          <a:p>
            <a:pPr marL="342900" indent="-342900"/>
            <a:endParaRPr lang="ru-RU" sz="2000" b="1" i="1" dirty="0" smtClean="0"/>
          </a:p>
          <a:p>
            <a:pPr marL="342900" indent="-342900">
              <a:buAutoNum type="arabicPeriod" startAt="4"/>
            </a:pPr>
            <a:r>
              <a:rPr lang="en-US" sz="2000" b="1" i="1" dirty="0" smtClean="0"/>
              <a:t>x =   </a:t>
            </a:r>
            <a:r>
              <a:rPr lang="ru-RU" sz="2000" b="1" i="1" dirty="0" smtClean="0"/>
              <a:t> </a:t>
            </a:r>
            <a:r>
              <a:rPr lang="en-US" sz="2000" b="1" i="1" dirty="0" err="1" smtClean="0"/>
              <a:t>arccosa</a:t>
            </a:r>
            <a:r>
              <a:rPr lang="en-US" sz="2000" b="1" i="1" dirty="0" smtClean="0"/>
              <a:t> +2 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n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, n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Z </a:t>
            </a:r>
            <a:endParaRPr lang="ru-RU" sz="2000" b="1" i="1" dirty="0" smtClean="0"/>
          </a:p>
          <a:p>
            <a:pPr marL="342900" indent="-342900">
              <a:buAutoNum type="arabicPeriod" startAt="4"/>
            </a:pPr>
            <a:endParaRPr lang="ru-RU" sz="2000" b="1" i="1" dirty="0" smtClean="0"/>
          </a:p>
          <a:p>
            <a:pPr marL="342900" indent="-342900">
              <a:buAutoNum type="arabicPeriod" startAt="4"/>
            </a:pPr>
            <a:r>
              <a:rPr lang="en-US" sz="2000" b="1" i="1" dirty="0" smtClean="0"/>
              <a:t>x = (-1)</a:t>
            </a:r>
            <a:r>
              <a:rPr lang="en-US" sz="2000" b="1" i="1" baseline="30000" dirty="0" err="1" smtClean="0"/>
              <a:t>n</a:t>
            </a:r>
            <a:r>
              <a:rPr lang="en-US" sz="2000" b="1" i="1" dirty="0" err="1" smtClean="0"/>
              <a:t>arcsina</a:t>
            </a:r>
            <a:r>
              <a:rPr lang="en-US" sz="2000" b="1" i="1" dirty="0" smtClean="0"/>
              <a:t> +   n, n   Z  </a:t>
            </a:r>
            <a:endParaRPr lang="ru-RU" sz="2000" b="1" i="1" dirty="0" smtClean="0"/>
          </a:p>
          <a:p>
            <a:pPr marL="342900" indent="-342900">
              <a:buAutoNum type="arabicPeriod" startAt="4"/>
            </a:pPr>
            <a:endParaRPr lang="en-US" sz="2000" b="1" i="1" dirty="0" smtClean="0"/>
          </a:p>
          <a:p>
            <a:pPr marL="342900" indent="-342900">
              <a:buAutoNum type="arabicPeriod" startAt="4"/>
            </a:pP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arctga</a:t>
            </a:r>
            <a:r>
              <a:rPr lang="en-US" sz="2000" b="1" i="1" dirty="0" smtClean="0"/>
              <a:t> + 2   n, n    Z </a:t>
            </a:r>
            <a:endParaRPr lang="ru-RU" sz="2000" b="1" i="1" dirty="0" smtClean="0"/>
          </a:p>
          <a:p>
            <a:pPr marL="342900" indent="-342900">
              <a:buAutoNum type="arabicPeriod" startAt="4"/>
            </a:pPr>
            <a:endParaRPr lang="en-US" sz="2000" b="1" i="1" dirty="0" smtClean="0"/>
          </a:p>
          <a:p>
            <a:pPr marL="342900" indent="-342900">
              <a:buFontTx/>
              <a:buAutoNum type="arabicPeriod" startAt="4"/>
            </a:pP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arccosa</a:t>
            </a:r>
            <a:r>
              <a:rPr lang="en-US" sz="2000" b="1" i="1" dirty="0" smtClean="0"/>
              <a:t> +     n , n   Z </a:t>
            </a:r>
            <a:endParaRPr lang="ru-RU" sz="2000" b="1" i="1" dirty="0" smtClean="0"/>
          </a:p>
          <a:p>
            <a:pPr marL="342900" indent="-342900">
              <a:buFontTx/>
              <a:buAutoNum type="arabicPeriod" startAt="4"/>
            </a:pPr>
            <a:endParaRPr lang="ru-RU" sz="2000" b="1" dirty="0" smtClean="0"/>
          </a:p>
          <a:p>
            <a:pPr marL="342900" indent="-342900">
              <a:buAutoNum type="arabicPeriod" startAt="4"/>
            </a:pP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arcctga</a:t>
            </a:r>
            <a:r>
              <a:rPr lang="en-US" sz="2000" b="1" i="1" dirty="0" smtClean="0"/>
              <a:t> +   n, n    Z</a:t>
            </a:r>
            <a:endParaRPr lang="ru-RU" sz="2000" b="1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3071810"/>
            <a:ext cx="244965" cy="500066"/>
          </a:xfrm>
          <a:prstGeom prst="rect">
            <a:avLst/>
          </a:prstGeom>
          <a:noFill/>
        </p:spPr>
      </p:pic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1357298"/>
            <a:ext cx="180827" cy="385765"/>
          </a:xfrm>
          <a:prstGeom prst="rect">
            <a:avLst/>
          </a:prstGeom>
          <a:noFill/>
        </p:spPr>
      </p:pic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1928802"/>
            <a:ext cx="214313" cy="457201"/>
          </a:xfrm>
          <a:prstGeom prst="rect">
            <a:avLst/>
          </a:prstGeom>
          <a:noFill/>
        </p:spPr>
      </p:pic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9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2000240"/>
            <a:ext cx="180827" cy="385765"/>
          </a:xfrm>
          <a:prstGeom prst="rect">
            <a:avLst/>
          </a:prstGeom>
          <a:noFill/>
        </p:spPr>
      </p:pic>
      <p:pic>
        <p:nvPicPr>
          <p:cNvPr id="80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2571744"/>
            <a:ext cx="180827" cy="385765"/>
          </a:xfrm>
          <a:prstGeom prst="rect">
            <a:avLst/>
          </a:prstGeom>
          <a:noFill/>
        </p:spPr>
      </p:pic>
      <p:pic>
        <p:nvPicPr>
          <p:cNvPr id="82" name="Picture 2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1648" y="1357298"/>
            <a:ext cx="244930" cy="428628"/>
          </a:xfrm>
          <a:prstGeom prst="rect">
            <a:avLst/>
          </a:prstGeom>
          <a:noFill/>
        </p:spPr>
      </p:pic>
      <p:pic>
        <p:nvPicPr>
          <p:cNvPr id="83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714752"/>
            <a:ext cx="214313" cy="457201"/>
          </a:xfrm>
          <a:prstGeom prst="rect">
            <a:avLst/>
          </a:prstGeom>
          <a:noFill/>
        </p:spPr>
      </p:pic>
      <p:pic>
        <p:nvPicPr>
          <p:cNvPr id="84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3214686"/>
            <a:ext cx="180827" cy="385765"/>
          </a:xfrm>
          <a:prstGeom prst="rect">
            <a:avLst/>
          </a:prstGeom>
          <a:noFill/>
        </p:spPr>
      </p:pic>
      <p:pic>
        <p:nvPicPr>
          <p:cNvPr id="86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4357694"/>
            <a:ext cx="214313" cy="457201"/>
          </a:xfrm>
          <a:prstGeom prst="rect">
            <a:avLst/>
          </a:prstGeom>
          <a:noFill/>
        </p:spPr>
      </p:pic>
      <p:pic>
        <p:nvPicPr>
          <p:cNvPr id="87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3857628"/>
            <a:ext cx="180827" cy="385765"/>
          </a:xfrm>
          <a:prstGeom prst="rect">
            <a:avLst/>
          </a:prstGeom>
          <a:noFill/>
        </p:spPr>
      </p:pic>
      <p:pic>
        <p:nvPicPr>
          <p:cNvPr id="88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2500306"/>
            <a:ext cx="214313" cy="457201"/>
          </a:xfrm>
          <a:prstGeom prst="rect">
            <a:avLst/>
          </a:prstGeom>
          <a:noFill/>
        </p:spPr>
      </p:pic>
      <p:pic>
        <p:nvPicPr>
          <p:cNvPr id="89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429132"/>
            <a:ext cx="204790" cy="385765"/>
          </a:xfrm>
          <a:prstGeom prst="rect">
            <a:avLst/>
          </a:prstGeom>
          <a:noFill/>
        </p:spPr>
      </p:pic>
      <p:pic>
        <p:nvPicPr>
          <p:cNvPr id="90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5000636"/>
            <a:ext cx="214313" cy="457201"/>
          </a:xfrm>
          <a:prstGeom prst="rect">
            <a:avLst/>
          </a:prstGeom>
          <a:noFill/>
        </p:spPr>
      </p:pic>
      <p:pic>
        <p:nvPicPr>
          <p:cNvPr id="92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5000636"/>
            <a:ext cx="204790" cy="385765"/>
          </a:xfrm>
          <a:prstGeom prst="rect">
            <a:avLst/>
          </a:prstGeom>
          <a:noFill/>
        </p:spPr>
      </p:pic>
      <p:pic>
        <p:nvPicPr>
          <p:cNvPr id="93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5572140"/>
            <a:ext cx="214313" cy="457201"/>
          </a:xfrm>
          <a:prstGeom prst="rect">
            <a:avLst/>
          </a:prstGeom>
          <a:noFill/>
        </p:spPr>
      </p:pic>
      <p:pic>
        <p:nvPicPr>
          <p:cNvPr id="94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5643578"/>
            <a:ext cx="204790" cy="385765"/>
          </a:xfrm>
          <a:prstGeom prst="rect">
            <a:avLst/>
          </a:prstGeom>
          <a:noFill/>
        </p:spPr>
      </p:pic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3286124"/>
            <a:ext cx="171450" cy="304800"/>
          </a:xfrm>
          <a:prstGeom prst="rect">
            <a:avLst/>
          </a:prstGeom>
          <a:noFill/>
        </p:spPr>
      </p:pic>
      <p:sp>
        <p:nvSpPr>
          <p:cNvPr id="98" name="7-конечная звезда 97"/>
          <p:cNvSpPr/>
          <p:nvPr/>
        </p:nvSpPr>
        <p:spPr>
          <a:xfrm>
            <a:off x="571472" y="5286388"/>
            <a:ext cx="428628" cy="428628"/>
          </a:xfrm>
          <a:prstGeom prst="star7">
            <a:avLst/>
          </a:prstGeom>
          <a:solidFill>
            <a:srgbClr val="1204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7-конечная звезда 98"/>
          <p:cNvSpPr/>
          <p:nvPr/>
        </p:nvSpPr>
        <p:spPr>
          <a:xfrm>
            <a:off x="2428860" y="5286388"/>
            <a:ext cx="428628" cy="428628"/>
          </a:xfrm>
          <a:prstGeom prst="star7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7-конечная звезда 99"/>
          <p:cNvSpPr/>
          <p:nvPr/>
        </p:nvSpPr>
        <p:spPr>
          <a:xfrm>
            <a:off x="1643042" y="5286388"/>
            <a:ext cx="428628" cy="428628"/>
          </a:xfrm>
          <a:prstGeom prst="star7">
            <a:avLst/>
          </a:prstGeom>
          <a:solidFill>
            <a:srgbClr val="FA121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7-конечная звезда 100"/>
          <p:cNvSpPr/>
          <p:nvPr/>
        </p:nvSpPr>
        <p:spPr>
          <a:xfrm>
            <a:off x="3428992" y="5286388"/>
            <a:ext cx="428628" cy="428628"/>
          </a:xfrm>
          <a:prstGeom prst="star7">
            <a:avLst/>
          </a:prstGeom>
          <a:solidFill>
            <a:srgbClr val="9406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авая фигурная скобка 66"/>
          <p:cNvSpPr/>
          <p:nvPr/>
        </p:nvSpPr>
        <p:spPr>
          <a:xfrm>
            <a:off x="2214546" y="2857496"/>
            <a:ext cx="276228" cy="723904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авая фигурная скобка 67"/>
          <p:cNvSpPr/>
          <p:nvPr/>
        </p:nvSpPr>
        <p:spPr>
          <a:xfrm>
            <a:off x="2214546" y="1571612"/>
            <a:ext cx="276228" cy="723904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 flipH="1">
            <a:off x="2428860" y="1714489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 вариант</a:t>
            </a:r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 flipH="1">
            <a:off x="2500289" y="3000372"/>
            <a:ext cx="14896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 вариант</a:t>
            </a:r>
            <a:endParaRPr lang="ru-RU" dirty="0"/>
          </a:p>
        </p:txBody>
      </p:sp>
      <p:pic>
        <p:nvPicPr>
          <p:cNvPr id="72" name="Рисунок 71" descr="65200360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1934" y="5000636"/>
            <a:ext cx="666748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00" grpId="0" animBg="1"/>
      <p:bldP spid="1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x_f8e75d8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Частные случаи решения простейших тригонометрических уравнений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1600200"/>
            <a:ext cx="81153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вариант                      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вариант</a:t>
            </a:r>
          </a:p>
          <a:p>
            <a:pPr>
              <a:buNone/>
            </a:pPr>
            <a:r>
              <a:rPr lang="ru-RU" sz="2400" b="1" i="1" dirty="0" smtClean="0"/>
              <a:t>    </a:t>
            </a:r>
            <a:r>
              <a:rPr lang="en-US" sz="2400" b="1" i="1" dirty="0" smtClean="0"/>
              <a:t>     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cos</a:t>
            </a:r>
            <a:r>
              <a:rPr lang="en-US" sz="2000" b="1" i="1" dirty="0" smtClean="0">
                <a:solidFill>
                  <a:srgbClr val="FF0000"/>
                </a:solidFill>
              </a:rPr>
              <a:t> x = 0                                                                   </a:t>
            </a:r>
            <a:r>
              <a:rPr lang="en-US" sz="2000" b="1" i="1" dirty="0" smtClean="0">
                <a:solidFill>
                  <a:srgbClr val="1204CC"/>
                </a:solidFill>
              </a:rPr>
              <a:t>sin x = 0</a:t>
            </a:r>
            <a:endParaRPr lang="en-US" sz="20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b="1" i="1" dirty="0" smtClean="0">
                <a:solidFill>
                  <a:srgbClr val="FF0000"/>
                </a:solidFill>
              </a:rPr>
              <a:t>    </a:t>
            </a:r>
            <a:r>
              <a:rPr lang="ru-RU" sz="2400" b="1" dirty="0" smtClean="0"/>
              <a:t> </a:t>
            </a:r>
            <a:r>
              <a:rPr lang="en-US" sz="2400" b="1" dirty="0" smtClean="0"/>
              <a:t>  </a:t>
            </a:r>
            <a:r>
              <a:rPr lang="en-US" sz="2400" b="1" i="1" dirty="0" smtClean="0">
                <a:solidFill>
                  <a:srgbClr val="FF0000"/>
                </a:solidFill>
              </a:rPr>
              <a:t>                                             </a:t>
            </a:r>
            <a:endParaRPr lang="en-US" sz="2400" b="1" i="1" dirty="0" smtClean="0"/>
          </a:p>
          <a:p>
            <a:pPr>
              <a:buNone/>
            </a:pPr>
            <a:r>
              <a:rPr lang="en-US" sz="2400" b="1" i="1" dirty="0" smtClean="0">
                <a:solidFill>
                  <a:srgbClr val="FF0000"/>
                </a:solidFill>
              </a:rPr>
              <a:t>         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cos</a:t>
            </a:r>
            <a:r>
              <a:rPr lang="en-US" sz="2000" b="1" i="1" dirty="0" smtClean="0">
                <a:solidFill>
                  <a:srgbClr val="FF0000"/>
                </a:solidFill>
              </a:rPr>
              <a:t> x = 1                                                                   </a:t>
            </a:r>
            <a:r>
              <a:rPr lang="en-US" sz="2000" b="1" i="1" dirty="0" smtClean="0">
                <a:solidFill>
                  <a:srgbClr val="1204CC"/>
                </a:solidFill>
              </a:rPr>
              <a:t>sin x = 1</a:t>
            </a:r>
          </a:p>
          <a:p>
            <a:pPr>
              <a:buNone/>
            </a:pPr>
            <a:r>
              <a:rPr lang="en-US" sz="2400" b="1" i="1" dirty="0" smtClean="0">
                <a:solidFill>
                  <a:srgbClr val="1204CC"/>
                </a:solidFill>
              </a:rPr>
              <a:t>    </a:t>
            </a:r>
            <a:endParaRPr lang="en-US" sz="2400" b="1" i="1" dirty="0" smtClean="0"/>
          </a:p>
          <a:p>
            <a:pPr>
              <a:buNone/>
            </a:pPr>
            <a:r>
              <a:rPr lang="en-US" sz="2400" b="1" i="1" dirty="0" smtClean="0">
                <a:solidFill>
                  <a:srgbClr val="1204CC"/>
                </a:solidFill>
              </a:rPr>
              <a:t>         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cos</a:t>
            </a:r>
            <a:r>
              <a:rPr lang="en-US" sz="2000" b="1" i="1" dirty="0" smtClean="0">
                <a:solidFill>
                  <a:srgbClr val="FF0000"/>
                </a:solidFill>
              </a:rPr>
              <a:t> x = -1                                                                   </a:t>
            </a:r>
            <a:r>
              <a:rPr lang="en-US" sz="2000" b="1" i="1" dirty="0" smtClean="0">
                <a:solidFill>
                  <a:srgbClr val="1204CC"/>
                </a:solidFill>
              </a:rPr>
              <a:t>sin x = -1</a:t>
            </a:r>
          </a:p>
          <a:p>
            <a:pPr>
              <a:buNone/>
            </a:pPr>
            <a:r>
              <a:rPr lang="en-US" sz="2400" b="1" i="1" dirty="0" smtClean="0">
                <a:solidFill>
                  <a:srgbClr val="1204CC"/>
                </a:solidFill>
              </a:rPr>
              <a:t>    </a:t>
            </a:r>
            <a:r>
              <a:rPr lang="en-US" sz="2400" b="1" i="1" dirty="0" smtClean="0"/>
              <a:t>                                                </a:t>
            </a:r>
          </a:p>
          <a:p>
            <a:pPr>
              <a:buNone/>
            </a:pPr>
            <a:endParaRPr lang="en-US" sz="2400" b="1" i="1" dirty="0" smtClean="0">
              <a:solidFill>
                <a:srgbClr val="FF0000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214276" y="5072074"/>
          <a:ext cx="8715441" cy="1414466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357328"/>
                <a:gridCol w="1357322"/>
                <a:gridCol w="1357322"/>
                <a:gridCol w="214314"/>
                <a:gridCol w="1571636"/>
                <a:gridCol w="1500198"/>
                <a:gridCol w="1357321"/>
              </a:tblGrid>
              <a:tr h="500066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tg</a:t>
                      </a:r>
                      <a:r>
                        <a:rPr lang="en-US" sz="2000" dirty="0" smtClean="0"/>
                        <a:t> x = 1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tgx</a:t>
                      </a:r>
                      <a:r>
                        <a:rPr lang="en-US" sz="2000" dirty="0" smtClean="0"/>
                        <a:t> = - 1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2000" dirty="0" err="1" smtClean="0"/>
                        <a:t>tgx</a:t>
                      </a:r>
                      <a:r>
                        <a:rPr lang="en-US" sz="2000" dirty="0" smtClean="0"/>
                        <a:t> = 0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 smtClean="0"/>
                        <a:t>       </a:t>
                      </a:r>
                      <a:r>
                        <a:rPr lang="en-US" sz="2000" baseline="0" dirty="0" err="1" smtClean="0"/>
                        <a:t>ctgx</a:t>
                      </a:r>
                      <a:r>
                        <a:rPr lang="en-US" sz="2000" baseline="0" dirty="0" smtClean="0"/>
                        <a:t> = 1</a:t>
                      </a:r>
                      <a:endParaRPr lang="ru-RU" sz="2000" b="1" dirty="0">
                        <a:solidFill>
                          <a:srgbClr val="1204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   </a:t>
                      </a:r>
                      <a:r>
                        <a:rPr lang="en-US" sz="2000" dirty="0" err="1" smtClean="0"/>
                        <a:t>ctgx</a:t>
                      </a:r>
                      <a:r>
                        <a:rPr lang="en-US" sz="2000" dirty="0" smtClean="0"/>
                        <a:t> = -1</a:t>
                      </a:r>
                      <a:endParaRPr lang="ru-RU" sz="2000" b="1" dirty="0">
                        <a:solidFill>
                          <a:srgbClr val="1204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  </a:t>
                      </a:r>
                      <a:r>
                        <a:rPr lang="en-US" sz="2000" dirty="0" err="1" smtClean="0"/>
                        <a:t>ctgx</a:t>
                      </a:r>
                      <a:r>
                        <a:rPr lang="en-US" sz="2000" dirty="0" smtClean="0"/>
                        <a:t> = 0</a:t>
                      </a:r>
                      <a:endParaRPr lang="ru-RU" sz="2000" b="1" dirty="0">
                        <a:solidFill>
                          <a:srgbClr val="1204CC"/>
                        </a:solidFill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 </a:t>
                      </a:r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  +   n, 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n   </a:t>
                      </a:r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-     +   n,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n    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   n, 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n    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   +   n, </a:t>
                      </a: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n     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   +   n,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n    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+   n,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n    Z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8" name="Рисунок 37" descr="6520036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4143380"/>
            <a:ext cx="642942" cy="2333628"/>
          </a:xfrm>
          <a:prstGeom prst="rect">
            <a:avLst/>
          </a:prstGeom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6215082"/>
            <a:ext cx="142875" cy="304800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572140"/>
            <a:ext cx="142876" cy="456104"/>
          </a:xfrm>
          <a:prstGeom prst="rect">
            <a:avLst/>
          </a:prstGeom>
          <a:noFill/>
        </p:spPr>
      </p:pic>
      <p:pic>
        <p:nvPicPr>
          <p:cNvPr id="43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5572140"/>
            <a:ext cx="142876" cy="456104"/>
          </a:xfrm>
          <a:prstGeom prst="rect">
            <a:avLst/>
          </a:prstGeom>
          <a:noFill/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6143644"/>
            <a:ext cx="142875" cy="304800"/>
          </a:xfrm>
          <a:prstGeom prst="rect">
            <a:avLst/>
          </a:prstGeom>
          <a:noFill/>
        </p:spPr>
      </p:pic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5500702"/>
            <a:ext cx="223838" cy="447676"/>
          </a:xfrm>
          <a:prstGeom prst="rect">
            <a:avLst/>
          </a:prstGeom>
          <a:noFill/>
        </p:spPr>
      </p:pic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6143644"/>
            <a:ext cx="142875" cy="304800"/>
          </a:xfrm>
          <a:prstGeom prst="rect">
            <a:avLst/>
          </a:prstGeom>
          <a:noFill/>
        </p:spPr>
      </p:pic>
      <p:pic>
        <p:nvPicPr>
          <p:cNvPr id="47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5572140"/>
            <a:ext cx="142876" cy="456104"/>
          </a:xfrm>
          <a:prstGeom prst="rect">
            <a:avLst/>
          </a:prstGeom>
          <a:noFill/>
        </p:spPr>
      </p:pic>
      <p:pic>
        <p:nvPicPr>
          <p:cNvPr id="48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5572140"/>
            <a:ext cx="178595" cy="357190"/>
          </a:xfrm>
          <a:prstGeom prst="rect">
            <a:avLst/>
          </a:prstGeom>
          <a:noFill/>
        </p:spPr>
      </p:pic>
      <p:pic>
        <p:nvPicPr>
          <p:cNvPr id="49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5572140"/>
            <a:ext cx="178595" cy="357190"/>
          </a:xfrm>
          <a:prstGeom prst="rect">
            <a:avLst/>
          </a:prstGeom>
          <a:noFill/>
        </p:spPr>
      </p:pic>
      <p:pic>
        <p:nvPicPr>
          <p:cNvPr id="50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5572140"/>
            <a:ext cx="178595" cy="357190"/>
          </a:xfrm>
          <a:prstGeom prst="rect">
            <a:avLst/>
          </a:prstGeom>
          <a:noFill/>
        </p:spPr>
      </p:pic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6143644"/>
            <a:ext cx="142875" cy="304800"/>
          </a:xfrm>
          <a:prstGeom prst="rect">
            <a:avLst/>
          </a:prstGeom>
          <a:noFill/>
        </p:spPr>
      </p:pic>
      <p:pic>
        <p:nvPicPr>
          <p:cNvPr id="52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5572140"/>
            <a:ext cx="178595" cy="357190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5572140"/>
            <a:ext cx="261573" cy="500066"/>
          </a:xfrm>
          <a:prstGeom prst="rect">
            <a:avLst/>
          </a:prstGeom>
          <a:noFill/>
        </p:spPr>
      </p:pic>
      <p:pic>
        <p:nvPicPr>
          <p:cNvPr id="55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572140"/>
            <a:ext cx="121709" cy="410769"/>
          </a:xfrm>
          <a:prstGeom prst="rect">
            <a:avLst/>
          </a:prstGeom>
          <a:noFill/>
        </p:spPr>
      </p:pic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76" y="6143644"/>
            <a:ext cx="142875" cy="304800"/>
          </a:xfrm>
          <a:prstGeom prst="rect">
            <a:avLst/>
          </a:prstGeom>
          <a:noFill/>
        </p:spPr>
      </p:pic>
      <p:pic>
        <p:nvPicPr>
          <p:cNvPr id="57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900" y="5572140"/>
            <a:ext cx="178595" cy="357190"/>
          </a:xfrm>
          <a:prstGeom prst="rect">
            <a:avLst/>
          </a:prstGeom>
          <a:noFill/>
        </p:spPr>
      </p:pic>
      <p:sp>
        <p:nvSpPr>
          <p:cNvPr id="58" name="Прямоугольник 57"/>
          <p:cNvSpPr/>
          <p:nvPr/>
        </p:nvSpPr>
        <p:spPr>
          <a:xfrm>
            <a:off x="285720" y="5572140"/>
            <a:ext cx="1214446" cy="857256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643042" y="5572140"/>
            <a:ext cx="1214446" cy="857256"/>
          </a:xfrm>
          <a:prstGeom prst="rect">
            <a:avLst/>
          </a:prstGeom>
          <a:blipFill>
            <a:blip r:embed="rId10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000364" y="5572140"/>
            <a:ext cx="1214446" cy="857256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572000" y="5572140"/>
            <a:ext cx="1214446" cy="857256"/>
          </a:xfrm>
          <a:prstGeom prst="rect">
            <a:avLst/>
          </a:prstGeom>
          <a:blipFill>
            <a:blip r:embed="rId12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6143636" y="5572140"/>
            <a:ext cx="1214446" cy="857256"/>
          </a:xfrm>
          <a:prstGeom prst="rect">
            <a:avLst/>
          </a:prstGeom>
          <a:blipFill>
            <a:blip r:embed="rId13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643834" y="5572140"/>
            <a:ext cx="1214446" cy="857256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357158" y="2500306"/>
            <a:ext cx="7572428" cy="500066"/>
            <a:chOff x="928662" y="2643182"/>
            <a:chExt cx="7572428" cy="714380"/>
          </a:xfrm>
        </p:grpSpPr>
        <p:sp>
          <p:nvSpPr>
            <p:cNvPr id="64" name="Скругленный прямоугольник 63"/>
            <p:cNvSpPr/>
            <p:nvPr/>
          </p:nvSpPr>
          <p:spPr>
            <a:xfrm>
              <a:off x="928662" y="2643182"/>
              <a:ext cx="7572428" cy="71438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 dirty="0" smtClean="0">
                  <a:solidFill>
                    <a:schemeClr val="tx1"/>
                  </a:solidFill>
                </a:rPr>
                <a:t>x =</a:t>
              </a:r>
              <a:r>
                <a:rPr lang="ru-RU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smtClean="0">
                  <a:solidFill>
                    <a:schemeClr val="tx1"/>
                  </a:solidFill>
                </a:rPr>
                <a:t>  </a:t>
              </a:r>
              <a:r>
                <a:rPr lang="ru-RU" b="1" dirty="0" smtClean="0">
                  <a:solidFill>
                    <a:schemeClr val="tx1"/>
                  </a:solidFill>
                </a:rPr>
                <a:t>    + </a:t>
              </a:r>
              <a:r>
                <a:rPr lang="en-US" b="1" dirty="0" smtClean="0">
                  <a:solidFill>
                    <a:schemeClr val="tx1"/>
                  </a:solidFill>
                </a:rPr>
                <a:t>  </a:t>
              </a:r>
              <a:r>
                <a:rPr lang="ru-RU" b="1" dirty="0" smtClean="0">
                  <a:solidFill>
                    <a:schemeClr val="tx1"/>
                  </a:solidFill>
                </a:rPr>
                <a:t>   </a:t>
              </a:r>
              <a:r>
                <a:rPr lang="en-US" b="1" dirty="0" smtClean="0">
                  <a:solidFill>
                    <a:schemeClr val="tx1"/>
                  </a:solidFill>
                </a:rPr>
                <a:t>n</a:t>
              </a:r>
              <a:r>
                <a:rPr lang="ru-RU" b="1" dirty="0" smtClean="0">
                  <a:solidFill>
                    <a:schemeClr val="tx1"/>
                  </a:solidFill>
                </a:rPr>
                <a:t>, </a:t>
              </a:r>
              <a:r>
                <a:rPr lang="en-US" b="1" dirty="0" smtClean="0">
                  <a:solidFill>
                    <a:schemeClr val="tx1"/>
                  </a:solidFill>
                </a:rPr>
                <a:t>n   Z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                                       x=   </a:t>
              </a:r>
              <a:r>
                <a:rPr lang="ru-RU" b="1" i="1" dirty="0" smtClean="0">
                  <a:solidFill>
                    <a:schemeClr val="tx1"/>
                  </a:solidFill>
                </a:rPr>
                <a:t>  </a:t>
              </a:r>
              <a:r>
                <a:rPr lang="en-US" b="1" i="1" dirty="0" smtClean="0">
                  <a:solidFill>
                    <a:schemeClr val="tx1"/>
                  </a:solidFill>
                </a:rPr>
                <a:t>n, n   Z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65" name="Picture 1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43174" y="2786058"/>
              <a:ext cx="152400" cy="514350"/>
            </a:xfrm>
            <a:prstGeom prst="rect">
              <a:avLst/>
            </a:prstGeom>
            <a:noFill/>
          </p:spPr>
        </p:pic>
        <p:pic>
          <p:nvPicPr>
            <p:cNvPr id="67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8926" y="2857496"/>
              <a:ext cx="178595" cy="357190"/>
            </a:xfrm>
            <a:prstGeom prst="rect">
              <a:avLst/>
            </a:prstGeom>
            <a:noFill/>
          </p:spPr>
        </p:pic>
        <p:pic>
          <p:nvPicPr>
            <p:cNvPr id="68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00826" y="2857496"/>
              <a:ext cx="178595" cy="357190"/>
            </a:xfrm>
            <a:prstGeom prst="rect">
              <a:avLst/>
            </a:prstGeom>
            <a:noFill/>
          </p:spPr>
        </p:pic>
        <p:pic>
          <p:nvPicPr>
            <p:cNvPr id="69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00430" y="2857496"/>
              <a:ext cx="142875" cy="304800"/>
            </a:xfrm>
            <a:prstGeom prst="rect">
              <a:avLst/>
            </a:prstGeom>
            <a:noFill/>
          </p:spPr>
        </p:pic>
        <p:pic>
          <p:nvPicPr>
            <p:cNvPr id="70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72330" y="2857496"/>
              <a:ext cx="142875" cy="304800"/>
            </a:xfrm>
            <a:prstGeom prst="rect">
              <a:avLst/>
            </a:prstGeom>
            <a:noFill/>
          </p:spPr>
        </p:pic>
      </p:grpSp>
      <p:pic>
        <p:nvPicPr>
          <p:cNvPr id="66" name="Рисунок 65" descr="0_cd1fb_8e673ebb_S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43240" y="1785926"/>
            <a:ext cx="2428892" cy="2500330"/>
          </a:xfrm>
          <a:prstGeom prst="rect">
            <a:avLst/>
          </a:prstGeom>
        </p:spPr>
      </p:pic>
      <p:grpSp>
        <p:nvGrpSpPr>
          <p:cNvPr id="78" name="Группа 77"/>
          <p:cNvGrpSpPr/>
          <p:nvPr/>
        </p:nvGrpSpPr>
        <p:grpSpPr>
          <a:xfrm>
            <a:off x="357158" y="3286124"/>
            <a:ext cx="7572428" cy="585788"/>
            <a:chOff x="357158" y="3286124"/>
            <a:chExt cx="7572428" cy="585788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357158" y="3286124"/>
              <a:ext cx="7572428" cy="57150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 dirty="0" smtClean="0">
                  <a:solidFill>
                    <a:schemeClr val="tx1"/>
                  </a:solidFill>
                </a:rPr>
                <a:t>x =</a:t>
              </a:r>
              <a:r>
                <a:rPr lang="ru-RU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smtClean="0">
                  <a:solidFill>
                    <a:schemeClr val="tx1"/>
                  </a:solidFill>
                </a:rPr>
                <a:t>2  </a:t>
              </a:r>
              <a:r>
                <a:rPr lang="ru-RU" b="1" dirty="0" smtClean="0">
                  <a:solidFill>
                    <a:schemeClr val="tx1"/>
                  </a:solidFill>
                </a:rPr>
                <a:t>   </a:t>
              </a:r>
              <a:r>
                <a:rPr lang="en-US" b="1" dirty="0" smtClean="0">
                  <a:solidFill>
                    <a:schemeClr val="tx1"/>
                  </a:solidFill>
                </a:rPr>
                <a:t>n</a:t>
              </a:r>
              <a:r>
                <a:rPr lang="ru-RU" b="1" dirty="0" smtClean="0">
                  <a:solidFill>
                    <a:schemeClr val="tx1"/>
                  </a:solidFill>
                </a:rPr>
                <a:t>, </a:t>
              </a:r>
              <a:r>
                <a:rPr lang="en-US" b="1" dirty="0" smtClean="0">
                  <a:solidFill>
                    <a:schemeClr val="tx1"/>
                  </a:solidFill>
                </a:rPr>
                <a:t>n    Z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                               x=   </a:t>
              </a:r>
              <a:r>
                <a:rPr lang="ru-RU" b="1" i="1" dirty="0" smtClean="0">
                  <a:solidFill>
                    <a:schemeClr val="tx1"/>
                  </a:solidFill>
                </a:rPr>
                <a:t>  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+2     n,  n    Z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73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3429000"/>
              <a:ext cx="178595" cy="285752"/>
            </a:xfrm>
            <a:prstGeom prst="rect">
              <a:avLst/>
            </a:prstGeom>
            <a:noFill/>
          </p:spPr>
        </p:pic>
        <p:pic>
          <p:nvPicPr>
            <p:cNvPr id="74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57884" y="3457575"/>
              <a:ext cx="178595" cy="285752"/>
            </a:xfrm>
            <a:prstGeom prst="rect">
              <a:avLst/>
            </a:prstGeom>
            <a:noFill/>
          </p:spPr>
        </p:pic>
        <p:pic>
          <p:nvPicPr>
            <p:cNvPr id="75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98" y="3429000"/>
              <a:ext cx="142875" cy="243840"/>
            </a:xfrm>
            <a:prstGeom prst="rect">
              <a:avLst/>
            </a:prstGeom>
            <a:noFill/>
          </p:spPr>
        </p:pic>
        <p:pic>
          <p:nvPicPr>
            <p:cNvPr id="76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72264" y="3429000"/>
              <a:ext cx="142875" cy="243840"/>
            </a:xfrm>
            <a:prstGeom prst="rect">
              <a:avLst/>
            </a:prstGeom>
            <a:noFill/>
          </p:spPr>
        </p:pic>
        <p:pic>
          <p:nvPicPr>
            <p:cNvPr id="77" name="Picture 1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86380" y="3357562"/>
              <a:ext cx="214314" cy="514350"/>
            </a:xfrm>
            <a:prstGeom prst="rect">
              <a:avLst/>
            </a:prstGeom>
            <a:noFill/>
          </p:spPr>
        </p:pic>
      </p:grpSp>
      <p:grpSp>
        <p:nvGrpSpPr>
          <p:cNvPr id="80" name="Группа 79"/>
          <p:cNvGrpSpPr/>
          <p:nvPr/>
        </p:nvGrpSpPr>
        <p:grpSpPr>
          <a:xfrm>
            <a:off x="357158" y="4214818"/>
            <a:ext cx="7572428" cy="642942"/>
            <a:chOff x="857224" y="2643182"/>
            <a:chExt cx="7572428" cy="714380"/>
          </a:xfrm>
          <a:noFill/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857224" y="2643182"/>
              <a:ext cx="7572428" cy="7143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 dirty="0" smtClean="0">
                  <a:solidFill>
                    <a:schemeClr val="tx1"/>
                  </a:solidFill>
                </a:rPr>
                <a:t>x =</a:t>
              </a:r>
              <a:r>
                <a:rPr lang="ru-RU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smtClean="0">
                  <a:solidFill>
                    <a:schemeClr val="tx1"/>
                  </a:solidFill>
                </a:rPr>
                <a:t>  </a:t>
              </a:r>
              <a:r>
                <a:rPr lang="ru-RU" b="1" dirty="0" smtClean="0">
                  <a:solidFill>
                    <a:schemeClr val="tx1"/>
                  </a:solidFill>
                </a:rPr>
                <a:t>  </a:t>
              </a:r>
              <a:r>
                <a:rPr lang="en-US" b="1" dirty="0" smtClean="0">
                  <a:solidFill>
                    <a:schemeClr val="tx1"/>
                  </a:solidFill>
                </a:rPr>
                <a:t>    + 2       n ,   </a:t>
              </a:r>
              <a:r>
                <a:rPr lang="ru-RU" b="1" dirty="0" smtClean="0">
                  <a:solidFill>
                    <a:schemeClr val="tx1"/>
                  </a:solidFill>
                </a:rPr>
                <a:t>  </a:t>
              </a:r>
              <a:r>
                <a:rPr lang="en-US" b="1" dirty="0" smtClean="0">
                  <a:solidFill>
                    <a:schemeClr val="tx1"/>
                  </a:solidFill>
                </a:rPr>
                <a:t>n    Z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                            x  = -  </a:t>
              </a:r>
              <a:r>
                <a:rPr lang="ru-RU" b="1" i="1" dirty="0" smtClean="0">
                  <a:solidFill>
                    <a:schemeClr val="tx1"/>
                  </a:solidFill>
                </a:rPr>
                <a:t>  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+2     n,  n    Z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82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98" y="2786058"/>
              <a:ext cx="178595" cy="357190"/>
            </a:xfrm>
            <a:prstGeom prst="rect">
              <a:avLst/>
            </a:prstGeom>
            <a:grpFill/>
          </p:spPr>
        </p:pic>
        <p:pic>
          <p:nvPicPr>
            <p:cNvPr id="83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29454" y="2857496"/>
              <a:ext cx="178595" cy="357190"/>
            </a:xfrm>
            <a:prstGeom prst="rect">
              <a:avLst/>
            </a:prstGeom>
            <a:grpFill/>
          </p:spPr>
        </p:pic>
        <p:pic>
          <p:nvPicPr>
            <p:cNvPr id="84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00430" y="2857496"/>
              <a:ext cx="142875" cy="304800"/>
            </a:xfrm>
            <a:prstGeom prst="rect">
              <a:avLst/>
            </a:prstGeom>
            <a:grpFill/>
          </p:spPr>
        </p:pic>
        <p:pic>
          <p:nvPicPr>
            <p:cNvPr id="85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00958" y="2857496"/>
              <a:ext cx="142875" cy="304800"/>
            </a:xfrm>
            <a:prstGeom prst="rect">
              <a:avLst/>
            </a:prstGeom>
            <a:grpFill/>
          </p:spPr>
        </p:pic>
        <p:pic>
          <p:nvPicPr>
            <p:cNvPr id="86" name="Picture 1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15074" y="2786058"/>
              <a:ext cx="214314" cy="514350"/>
            </a:xfrm>
            <a:prstGeom prst="rect">
              <a:avLst/>
            </a:prstGeom>
            <a:grpFill/>
          </p:spPr>
        </p:pic>
        <p:pic>
          <p:nvPicPr>
            <p:cNvPr id="87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85918" y="2857496"/>
              <a:ext cx="178595" cy="357190"/>
            </a:xfrm>
            <a:prstGeom prst="rect">
              <a:avLst/>
            </a:prstGeom>
            <a:grp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2643182"/>
            <a:ext cx="1189139" cy="895352"/>
          </a:xfrm>
          <a:prstGeom prst="rect">
            <a:avLst/>
          </a:prstGeom>
        </p:spPr>
      </p:pic>
      <p:pic>
        <p:nvPicPr>
          <p:cNvPr id="7" name="Содержимое 6" descr="matematika-fon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Тест</a:t>
            </a:r>
            <a:r>
              <a:rPr lang="ru-RU" sz="3200" dirty="0" smtClean="0"/>
              <a:t> </a:t>
            </a:r>
            <a:r>
              <a:rPr lang="ru-RU" sz="3200" b="1" i="1" dirty="0" smtClean="0"/>
              <a:t>«Пятиминутка»</a:t>
            </a:r>
            <a:br>
              <a:rPr lang="ru-RU" sz="3200" b="1" i="1" dirty="0" smtClean="0"/>
            </a:br>
            <a:r>
              <a:rPr lang="ru-RU" sz="2000" b="1" i="1" dirty="0" smtClean="0"/>
              <a:t>Выбрать правильный ответ</a:t>
            </a:r>
            <a:endParaRPr lang="ru-RU" sz="20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1071546"/>
            <a:ext cx="2139966" cy="285753"/>
          </a:xfrm>
        </p:spPr>
        <p:txBody>
          <a:bodyPr>
            <a:noAutofit/>
          </a:bodyPr>
          <a:lstStyle/>
          <a:p>
            <a:r>
              <a:rPr lang="ru-RU" sz="1800" dirty="0" smtClean="0"/>
              <a:t>1 вариант: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57818" y="928669"/>
            <a:ext cx="2286016" cy="42862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2 вариант:  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785918" y="1428736"/>
            <a:ext cx="5857916" cy="46974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000232" y="1357298"/>
          <a:ext cx="1571636" cy="50006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71636"/>
              </a:tblGrid>
              <a:tr h="6663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sin x =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59496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x =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-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0774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5949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ctg</a:t>
                      </a:r>
                      <a:r>
                        <a:rPr lang="en-US" b="1" dirty="0" smtClean="0"/>
                        <a:t> x = </a:t>
                      </a:r>
                      <a:endParaRPr lang="ru-RU" b="1" dirty="0"/>
                    </a:p>
                  </a:txBody>
                  <a:tcPr/>
                </a:tc>
              </a:tr>
              <a:tr h="6663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   sin x = -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b="1" dirty="0"/>
                    </a:p>
                  </a:txBody>
                  <a:tcPr/>
                </a:tc>
              </a:tr>
              <a:tr h="380774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52059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tg</a:t>
                      </a:r>
                      <a:r>
                        <a:rPr lang="en-US" b="1" dirty="0" smtClean="0"/>
                        <a:t> x = -</a:t>
                      </a:r>
                      <a:endParaRPr lang="ru-RU" b="1" dirty="0"/>
                    </a:p>
                  </a:txBody>
                  <a:tcPr/>
                </a:tc>
              </a:tr>
              <a:tr h="6663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ctg</a:t>
                      </a:r>
                      <a:r>
                        <a:rPr lang="en-US" b="1" dirty="0" smtClean="0"/>
                        <a:t> x = -</a:t>
                      </a:r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/>
                </a:tc>
              </a:tr>
              <a:tr h="529531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929190" y="1357294"/>
          <a:ext cx="1665527" cy="507210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65527"/>
              </a:tblGrid>
              <a:tr h="6758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sin x = - 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6034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</a:t>
                      </a:r>
                      <a:r>
                        <a:rPr lang="en-US" b="1" dirty="0" err="1" smtClean="0"/>
                        <a:t>cos</a:t>
                      </a:r>
                      <a:r>
                        <a:rPr lang="en-US" b="1" dirty="0" smtClean="0"/>
                        <a:t> x</a:t>
                      </a:r>
                      <a:r>
                        <a:rPr lang="en-US" b="1" baseline="0" dirty="0" smtClean="0"/>
                        <a:t> = </a:t>
                      </a:r>
                      <a:endParaRPr lang="ru-RU" b="1" dirty="0"/>
                    </a:p>
                  </a:txBody>
                  <a:tcPr/>
                </a:tc>
              </a:tr>
              <a:tr h="38621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endParaRPr lang="ru-RU" b="1" dirty="0"/>
                    </a:p>
                  </a:txBody>
                  <a:tcPr/>
                </a:tc>
              </a:tr>
              <a:tr h="6034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tg</a:t>
                      </a:r>
                      <a:r>
                        <a:rPr lang="en-US" b="1" dirty="0" smtClean="0"/>
                        <a:t> x = - </a:t>
                      </a:r>
                      <a:endParaRPr lang="ru-RU" b="1" dirty="0"/>
                    </a:p>
                  </a:txBody>
                  <a:tcPr/>
                </a:tc>
              </a:tr>
              <a:tr h="60648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cos</a:t>
                      </a:r>
                      <a:r>
                        <a:rPr lang="en-US" b="1" dirty="0" smtClean="0"/>
                        <a:t> x =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aseline="0" dirty="0" smtClean="0"/>
                        <a:t>- </a:t>
                      </a:r>
                      <a:endParaRPr lang="ru-RU" dirty="0"/>
                    </a:p>
                  </a:txBody>
                  <a:tcPr/>
                </a:tc>
              </a:tr>
              <a:tr h="386213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56574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tg</a:t>
                      </a:r>
                      <a:r>
                        <a:rPr lang="en-US" b="1" dirty="0" smtClean="0"/>
                        <a:t> x = </a:t>
                      </a:r>
                      <a:endParaRPr lang="ru-RU" b="1" dirty="0"/>
                    </a:p>
                  </a:txBody>
                  <a:tcPr/>
                </a:tc>
              </a:tr>
              <a:tr h="6034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c</a:t>
                      </a:r>
                      <a:r>
                        <a:rPr lang="ru-RU" b="1" dirty="0" smtClean="0"/>
                        <a:t>о</a:t>
                      </a:r>
                      <a:r>
                        <a:rPr lang="en-US" b="1" dirty="0" smtClean="0"/>
                        <a:t>s x = </a:t>
                      </a:r>
                      <a:endParaRPr lang="ru-RU" b="1" dirty="0"/>
                    </a:p>
                  </a:txBody>
                  <a:tcPr/>
                </a:tc>
              </a:tr>
              <a:tr h="6411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4285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9" y="1357299"/>
            <a:ext cx="166279" cy="428627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-357222" y="100010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1357298"/>
            <a:ext cx="166279" cy="428627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3071810"/>
            <a:ext cx="235620" cy="285752"/>
          </a:xfrm>
          <a:prstGeom prst="rect">
            <a:avLst/>
          </a:prstGeom>
          <a:noFill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3071810"/>
            <a:ext cx="235620" cy="285752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571876"/>
            <a:ext cx="222802" cy="478786"/>
          </a:xfrm>
          <a:prstGeom prst="rect">
            <a:avLst/>
          </a:prstGeom>
          <a:noFill/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643314"/>
            <a:ext cx="142876" cy="368300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4643446"/>
            <a:ext cx="210145" cy="458497"/>
          </a:xfrm>
          <a:prstGeom prst="rect">
            <a:avLst/>
          </a:prstGeom>
          <a:noFill/>
        </p:spPr>
      </p:pic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4572008"/>
            <a:ext cx="210145" cy="458497"/>
          </a:xfrm>
          <a:prstGeom prst="rect">
            <a:avLst/>
          </a:prstGeom>
          <a:noFill/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5214950"/>
            <a:ext cx="235620" cy="285752"/>
          </a:xfrm>
          <a:prstGeom prst="rect">
            <a:avLst/>
          </a:prstGeom>
          <a:noFill/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5143512"/>
            <a:ext cx="222802" cy="478786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000240"/>
            <a:ext cx="216098" cy="471486"/>
          </a:xfrm>
          <a:prstGeom prst="rect">
            <a:avLst/>
          </a:prstGeom>
          <a:noFill/>
        </p:spPr>
      </p:pic>
      <p:pic>
        <p:nvPicPr>
          <p:cNvPr id="30" name="Picture 1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2000240"/>
            <a:ext cx="216098" cy="471486"/>
          </a:xfrm>
          <a:prstGeom prst="rect">
            <a:avLst/>
          </a:prstGeom>
          <a:noFill/>
        </p:spPr>
      </p:pic>
      <p:pic>
        <p:nvPicPr>
          <p:cNvPr id="31" name="Рисунок 30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1460206"/>
            <a:ext cx="833066" cy="627250"/>
          </a:xfrm>
          <a:prstGeom prst="rect">
            <a:avLst/>
          </a:prstGeom>
        </p:spPr>
      </p:pic>
      <p:pic>
        <p:nvPicPr>
          <p:cNvPr id="33" name="Рисунок 32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2460338"/>
            <a:ext cx="833066" cy="627250"/>
          </a:xfrm>
          <a:prstGeom prst="rect">
            <a:avLst/>
          </a:prstGeom>
        </p:spPr>
      </p:pic>
      <p:pic>
        <p:nvPicPr>
          <p:cNvPr id="34" name="Рисунок 33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3531908"/>
            <a:ext cx="833066" cy="627250"/>
          </a:xfrm>
          <a:prstGeom prst="rect">
            <a:avLst/>
          </a:prstGeom>
        </p:spPr>
      </p:pic>
      <p:pic>
        <p:nvPicPr>
          <p:cNvPr id="35" name="Рисунок 34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4603478"/>
            <a:ext cx="833066" cy="627250"/>
          </a:xfrm>
          <a:prstGeom prst="rect">
            <a:avLst/>
          </a:prstGeom>
        </p:spPr>
      </p:pic>
      <p:pic>
        <p:nvPicPr>
          <p:cNvPr id="36" name="Рисунок 35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5675048"/>
            <a:ext cx="833066" cy="627250"/>
          </a:xfrm>
          <a:prstGeom prst="rect">
            <a:avLst/>
          </a:prstGeom>
        </p:spPr>
      </p:pic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3643306" y="1357297"/>
          <a:ext cx="642942" cy="500066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42942"/>
              </a:tblGrid>
              <a:tr h="642943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а)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6073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  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93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в)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а)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6715140" y="1357299"/>
          <a:ext cx="642942" cy="516230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642942"/>
              </a:tblGrid>
              <a:tr h="621366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2136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00343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13083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359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  в)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93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в)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9034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в)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75116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DarkMini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-27456" y="0"/>
            <a:ext cx="9171456" cy="6858000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358082" cy="50006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</a:t>
            </a:r>
            <a:b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3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Проверочная  работа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spc="50" dirty="0" smtClean="0">
                <a:ln w="11430"/>
                <a:solidFill>
                  <a:srgbClr val="1204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«Я сумею, я смогу …»</a:t>
            </a:r>
            <a:endParaRPr lang="ru-RU" sz="2400" b="1" i="1" spc="50" dirty="0">
              <a:ln w="11430"/>
              <a:solidFill>
                <a:srgbClr val="1204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1471594" cy="35719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7" name="Рисунок 6" descr="9318650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1214422"/>
            <a:ext cx="2000264" cy="207170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00034" y="714356"/>
            <a:ext cx="1214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1 </a:t>
            </a:r>
            <a:r>
              <a:rPr lang="ru-RU" b="1" dirty="0" smtClean="0"/>
              <a:t>вариант</a:t>
            </a:r>
            <a:r>
              <a:rPr lang="en-US" b="1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357818" y="714356"/>
            <a:ext cx="1714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2 вариант</a:t>
            </a:r>
            <a:r>
              <a:rPr lang="en-US" b="1" dirty="0" smtClean="0"/>
              <a:t> 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357158" y="1142982"/>
          <a:ext cx="2357454" cy="2071705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{638B1855-1B75-4FBE-930C-398BA8C253C6}</a:tableStyleId>
              </a:tblPr>
              <a:tblGrid>
                <a:gridCol w="2357454"/>
              </a:tblGrid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    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 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 x = -2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x =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x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4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ctg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x + 4 =0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2428868"/>
            <a:ext cx="257175" cy="304800"/>
          </a:xfrm>
          <a:prstGeom prst="rect">
            <a:avLst/>
          </a:prstGeom>
          <a:noFill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071678"/>
            <a:ext cx="257175" cy="304800"/>
          </a:xfrm>
          <a:prstGeom prst="rect">
            <a:avLst/>
          </a:prstGeom>
          <a:noFill/>
        </p:spPr>
      </p:pic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5286380" y="1142986"/>
          <a:ext cx="2214578" cy="2000265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{638B1855-1B75-4FBE-930C-398BA8C253C6}</a:tableStyleId>
              </a:tblPr>
              <a:tblGrid>
                <a:gridCol w="2214578"/>
              </a:tblGrid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</a:t>
                      </a:r>
                      <a:r>
                        <a:rPr lang="ru-RU" sz="1600" dirty="0" smtClean="0"/>
                        <a:t>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 sin x =-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x =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/>
                        <a:t> </a:t>
                      </a:r>
                      <a:r>
                        <a:rPr lang="ru-RU" sz="1600" dirty="0" smtClean="0"/>
                        <a:t>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/>
                        <a:t>  </a:t>
                      </a:r>
                      <a:r>
                        <a:rPr lang="ru-RU" sz="1600" dirty="0" smtClean="0"/>
                        <a:t>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2tg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= -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1214422"/>
            <a:ext cx="257175" cy="3048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1571612"/>
            <a:ext cx="257175" cy="3048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2000240"/>
            <a:ext cx="257175" cy="304800"/>
          </a:xfrm>
          <a:prstGeom prst="rect">
            <a:avLst/>
          </a:prstGeom>
          <a:noFill/>
        </p:spPr>
      </p:pic>
      <p:pic>
        <p:nvPicPr>
          <p:cNvPr id="10" name="Содержимое 9" descr="0_a67df_7400cde4_orig.png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7429515" y="142852"/>
            <a:ext cx="1714485" cy="1428761"/>
          </a:xfrm>
        </p:spPr>
      </p:pic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785786" y="3286124"/>
          <a:ext cx="2571768" cy="1571636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{327F97BB-C833-4FB7-BDE5-3F7075034690}</a:tableStyleId>
              </a:tblPr>
              <a:tblGrid>
                <a:gridCol w="2571768"/>
              </a:tblGrid>
              <a:tr h="392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 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0,5x 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-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ctg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4x =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3286124"/>
            <a:ext cx="95250" cy="428625"/>
          </a:xfrm>
          <a:prstGeom prst="rect">
            <a:avLst/>
          </a:prstGeom>
          <a:noFill/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4071942"/>
            <a:ext cx="142876" cy="409575"/>
          </a:xfrm>
          <a:prstGeom prst="rect">
            <a:avLst/>
          </a:prstGeom>
          <a:noFill/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071942"/>
            <a:ext cx="178596" cy="357190"/>
          </a:xfrm>
          <a:prstGeom prst="rect">
            <a:avLst/>
          </a:prstGeom>
          <a:noFill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500570"/>
            <a:ext cx="257175" cy="304800"/>
          </a:xfrm>
          <a:prstGeom prst="rect">
            <a:avLst/>
          </a:prstGeom>
          <a:noFill/>
        </p:spPr>
      </p:pic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4357686" y="3214684"/>
          <a:ext cx="2643206" cy="1571640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{327F97BB-C833-4FB7-BDE5-3F7075034690}</a:tableStyleId>
              </a:tblPr>
              <a:tblGrid>
                <a:gridCol w="2643206"/>
              </a:tblGrid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   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 </a:t>
                      </a:r>
                      <a:r>
                        <a:rPr lang="ru-RU" sz="1800" dirty="0" smtClean="0"/>
                        <a:t>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4x =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2sin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0,5x 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   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(- 2x) = -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214686"/>
            <a:ext cx="104775" cy="409575"/>
          </a:xfrm>
          <a:prstGeom prst="rect">
            <a:avLst/>
          </a:prstGeom>
          <a:noFill/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3500438"/>
            <a:ext cx="419100" cy="476250"/>
          </a:xfrm>
          <a:prstGeom prst="rect">
            <a:avLst/>
          </a:prstGeom>
          <a:noFill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4357694"/>
            <a:ext cx="209550" cy="476250"/>
          </a:xfrm>
          <a:prstGeom prst="rect">
            <a:avLst/>
          </a:prstGeom>
          <a:noFill/>
        </p:spPr>
      </p:pic>
      <p:graphicFrame>
        <p:nvGraphicFramePr>
          <p:cNvPr id="43" name="Таблица 42"/>
          <p:cNvGraphicFramePr>
            <a:graphicFrameLocks noGrp="1"/>
          </p:cNvGraphicFramePr>
          <p:nvPr/>
        </p:nvGraphicFramePr>
        <p:xfrm>
          <a:off x="1214415" y="4929198"/>
          <a:ext cx="2428892" cy="1643074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{E269D01E-BC32-4049-B463-5C60D7B0CCD2}</a:tableStyleId>
              </a:tblPr>
              <a:tblGrid>
                <a:gridCol w="2428892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2cos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(4x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) =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 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(3x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sin(2x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- 0,5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</a:tbl>
          </a:graphicData>
        </a:graphic>
      </p:graphicFrame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4929198"/>
            <a:ext cx="114300" cy="409575"/>
          </a:xfrm>
          <a:prstGeom prst="rect">
            <a:avLst/>
          </a:prstGeom>
          <a:noFill/>
        </p:spPr>
      </p:pic>
      <p:pic>
        <p:nvPicPr>
          <p:cNvPr id="21" name="Picture 16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4929198"/>
            <a:ext cx="357190" cy="342900"/>
          </a:xfrm>
          <a:prstGeom prst="rect">
            <a:avLst/>
          </a:prstGeom>
          <a:noFill/>
        </p:spPr>
      </p:pic>
      <p:pic>
        <p:nvPicPr>
          <p:cNvPr id="23" name="Picture 15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5500702"/>
            <a:ext cx="419101" cy="342900"/>
          </a:xfrm>
          <a:prstGeom prst="rect">
            <a:avLst/>
          </a:prstGeom>
          <a:noFill/>
        </p:spPr>
      </p:pic>
      <p:pic>
        <p:nvPicPr>
          <p:cNvPr id="24" name="Picture 14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5429264"/>
            <a:ext cx="142876" cy="409575"/>
          </a:xfrm>
          <a:prstGeom prst="rect">
            <a:avLst/>
          </a:prstGeom>
          <a:noFill/>
        </p:spPr>
      </p:pic>
      <p:pic>
        <p:nvPicPr>
          <p:cNvPr id="25" name="Picture 13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5929330"/>
            <a:ext cx="142876" cy="400050"/>
          </a:xfrm>
          <a:prstGeom prst="rect">
            <a:avLst/>
          </a:prstGeom>
          <a:noFill/>
        </p:spPr>
      </p:pic>
      <p:graphicFrame>
        <p:nvGraphicFramePr>
          <p:cNvPr id="49" name="Таблица 48"/>
          <p:cNvGraphicFramePr>
            <a:graphicFrameLocks noGrp="1"/>
          </p:cNvGraphicFramePr>
          <p:nvPr/>
        </p:nvGraphicFramePr>
        <p:xfrm>
          <a:off x="4143372" y="4929199"/>
          <a:ext cx="2357454" cy="1500198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{E269D01E-BC32-4049-B463-5C60D7B0CCD2}</a:tableStyleId>
              </a:tblPr>
              <a:tblGrid>
                <a:gridCol w="2357454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2x-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) = 1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(2x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sin(2x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- 0,5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</a:tbl>
          </a:graphicData>
        </a:graphic>
      </p:graphicFrame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4929198"/>
            <a:ext cx="276225" cy="342900"/>
          </a:xfrm>
          <a:prstGeom prst="rect">
            <a:avLst/>
          </a:prstGeom>
          <a:noFill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4929198"/>
            <a:ext cx="114300" cy="400050"/>
          </a:xfrm>
          <a:prstGeom prst="rect">
            <a:avLst/>
          </a:prstGeom>
          <a:noFill/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5429264"/>
            <a:ext cx="276225" cy="342900"/>
          </a:xfrm>
          <a:prstGeom prst="rect">
            <a:avLst/>
          </a:prstGeom>
          <a:noFill/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5429264"/>
            <a:ext cx="114300" cy="409575"/>
          </a:xfrm>
          <a:prstGeom prst="rect">
            <a:avLst/>
          </a:prstGeom>
          <a:noFill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5929330"/>
            <a:ext cx="114300" cy="400050"/>
          </a:xfrm>
          <a:prstGeom prst="rect">
            <a:avLst/>
          </a:prstGeom>
          <a:noFill/>
        </p:spPr>
      </p:pic>
      <p:pic>
        <p:nvPicPr>
          <p:cNvPr id="55" name="Рисунок 54" descr="739172991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86578" y="5000636"/>
            <a:ext cx="1285884" cy="1238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bstrak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285729"/>
            <a:ext cx="7429552" cy="185738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Считай несчастным тот день или час, в который ты не усвоил ничего  нового, и  ничего  не  прибавил  к  своему  образованию</a:t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                                                       Я. А. Каменский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2571744"/>
            <a:ext cx="5857916" cy="3067056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Домашнее задание</a:t>
            </a:r>
            <a:r>
              <a:rPr lang="ru-RU" sz="2800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sz="2800" smtClean="0">
                <a:solidFill>
                  <a:schemeClr val="tx1"/>
                </a:solidFill>
              </a:rPr>
              <a:t>22.14 ВГ, 22.30 АБ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5" name="Рисунок 4" descr="0_cd1ff_8a150a52_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3857628"/>
            <a:ext cx="2428892" cy="1928826"/>
          </a:xfrm>
          <a:prstGeom prst="rect">
            <a:avLst/>
          </a:prstGeom>
        </p:spPr>
      </p:pic>
      <p:pic>
        <p:nvPicPr>
          <p:cNvPr id="6" name="Рисунок 5" descr="0_cd205_c85f3f4d_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4500570"/>
            <a:ext cx="1785950" cy="1643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694</Words>
  <Application>Microsoft Office PowerPoint</Application>
  <PresentationFormat>Экран (4:3)</PresentationFormat>
  <Paragraphs>178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Цель урока: применение знаний по теме на практике</vt:lpstr>
      <vt:lpstr>Заполнить пропуски, указав закономерность составления строк:</vt:lpstr>
      <vt:lpstr>Вычислить:</vt:lpstr>
      <vt:lpstr>Установить соответствие:  найти нужную формулу к каждому виду уравнений:</vt:lpstr>
      <vt:lpstr>Частные случаи решения простейших тригонометрических уравнений</vt:lpstr>
      <vt:lpstr>Тест «Пятиминутка» Выбрать правильный ответ</vt:lpstr>
      <vt:lpstr>              Проверочная  работа «Я сумею, я смогу …»</vt:lpstr>
      <vt:lpstr>Считай несчастным тот день или час, в который ты не усвоил ничего  нового, и  ничего  не  прибавил  к  своему  образованию                                                                                      Я. А. Каменский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SE7EN USER</dc:creator>
  <cp:lastModifiedBy>СОШ №4</cp:lastModifiedBy>
  <cp:revision>111</cp:revision>
  <dcterms:created xsi:type="dcterms:W3CDTF">2013-11-18T14:57:59Z</dcterms:created>
  <dcterms:modified xsi:type="dcterms:W3CDTF">2014-12-24T06:49:01Z</dcterms:modified>
</cp:coreProperties>
</file>